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2384" cy="7560564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viewProps" Target="viewProps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78763" y="1429765"/>
          <a:ext cx="9111615" cy="5153024"/>
        </p:xfrm>
        <a:graphic>
          <a:graphicData uri="http://schemas.openxmlformats.org/drawingml/2006/table">
            <a:tbl>
              <a:tblPr/>
              <a:tblGrid>
                <a:gridCol w="553719"/>
                <a:gridCol w="1853564"/>
                <a:gridCol w="1461770"/>
                <a:gridCol w="609600"/>
                <a:gridCol w="911225"/>
                <a:gridCol w="450850"/>
                <a:gridCol w="1042669"/>
                <a:gridCol w="469265"/>
                <a:gridCol w="1758950"/>
              </a:tblGrid>
              <a:tr h="4051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15367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岗位</a:t>
                      </a:r>
                      <a:endParaRPr lang="FangSong" altLang="FangSong" sz="1200" dirty="0"/>
                    </a:p>
                    <a:p>
                      <a:pPr marL="137795" algn="l" rtl="0" eaLnBrk="0">
                        <a:lnSpc>
                          <a:spcPts val="1565"/>
                        </a:lnSpc>
                        <a:tabLst/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代码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0322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所学专业及方向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2594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学历要求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16382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毕业</a:t>
                      </a:r>
                      <a:endParaRPr lang="FangSong" altLang="FangSong" sz="1200" dirty="0"/>
                    </a:p>
                    <a:p>
                      <a:pPr marL="172720" algn="l" rtl="0" eaLnBrk="0">
                        <a:lnSpc>
                          <a:spcPts val="1565"/>
                        </a:lnSpc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时间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9704" algn="l" rtl="0" eaLnBrk="0">
                        <a:lnSpc>
                          <a:spcPct val="94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岗位类别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85089" indent="-2540" algn="l" rtl="0" eaLnBrk="0">
                        <a:lnSpc>
                          <a:spcPct val="9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招聘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人数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26059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招聘单位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92710" indent="2540" algn="l" rtl="0" eaLnBrk="0">
                        <a:lnSpc>
                          <a:spcPct val="9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工作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地点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736600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备注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0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20345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01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664" algn="l" rtl="0" eaLnBrk="0">
                        <a:lnSpc>
                          <a:spcPts val="111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市场营销、工商管理相关专业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0700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77495" algn="l" rtl="0" eaLnBrk="0">
                        <a:lnSpc>
                          <a:spcPts val="1113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公司本部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6200" indent="635" algn="l" rtl="0" eaLnBrk="0">
                        <a:lnSpc>
                          <a:spcPct val="126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应聘公司本部或兰州卷烟厂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各岗位人员录用后全部分配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到兰州卷烟厂生产车间一线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生产操作岗位工作，待公司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和兰州卷烟厂相关部门岗位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缺员时，</a:t>
                      </a:r>
                      <a:r>
                        <a:rPr sz="900" kern="0" spc="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按照公司制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度内部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竞聘或选调。</a:t>
                      </a:r>
                      <a:endParaRPr lang="FangSong" altLang="FangSong" sz="900" dirty="0"/>
                    </a:p>
                    <a:p>
                      <a:pPr marL="80010" algn="l" rtl="0" eaLnBrk="0">
                        <a:lnSpc>
                          <a:spcPts val="1095"/>
                        </a:lnSpc>
                        <a:spcBef>
                          <a:spcPts val="290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工作方式为两班运转。</a:t>
                      </a:r>
                      <a:r>
                        <a:rPr sz="900" kern="0" spc="3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噪</a:t>
                      </a:r>
                      <a:endParaRPr lang="FangSong" altLang="FangSong" sz="900" dirty="0"/>
                    </a:p>
                    <a:p>
                      <a:pPr marL="81280" algn="l" rtl="0" eaLnBrk="0">
                        <a:lnSpc>
                          <a:spcPts val="1117"/>
                        </a:lnSpc>
                        <a:spcBef>
                          <a:spcPts val="308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音、粉尘职业禁忌症者或</a:t>
                      </a:r>
                      <a:endParaRPr lang="FangSong" altLang="FangSong" sz="900" dirty="0"/>
                    </a:p>
                    <a:p>
                      <a:pPr marL="79375" indent="60325" algn="l" rtl="0" eaLnBrk="0">
                        <a:lnSpc>
                          <a:spcPct val="117000"/>
                        </a:lnSpc>
                        <a:spcBef>
                          <a:spcPts val="266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（疑似）</a:t>
                      </a:r>
                      <a:r>
                        <a:rPr sz="900" kern="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职业病不符合招聘</a:t>
                      </a: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</a:t>
                      </a: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要求。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39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793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91490" algn="l" rtl="0" eaLnBrk="0">
                        <a:lnSpc>
                          <a:spcPts val="111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化学等相关专业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7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硕士研究生及以上学历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798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07009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03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0990" algn="l" rtl="0" eaLnBrk="0">
                        <a:lnSpc>
                          <a:spcPts val="1106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农艺与种业等相关专业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7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硕士研究生及以上学历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0700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0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04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871855" indent="-756919" algn="l" rtl="0" eaLnBrk="0">
                        <a:lnSpc>
                          <a:spcPct val="11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思想政治教育、法学等相关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专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12725" algn="l" rtl="0" eaLnBrk="0">
                        <a:lnSpc>
                          <a:spcPts val="1113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兰州卷烟厂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05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493394" indent="-383540" algn="l" rtl="0" eaLnBrk="0">
                        <a:lnSpc>
                          <a:spcPct val="11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食品质量与安全、食品科学与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工程等相关专业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15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06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109854" algn="l" rtl="0" eaLnBrk="0">
                        <a:lnSpc>
                          <a:spcPts val="1106"/>
                        </a:lnSpc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机械设计制造及其自动化、机</a:t>
                      </a:r>
                      <a:endParaRPr lang="FangSong" altLang="FangSong" sz="900" dirty="0"/>
                    </a:p>
                    <a:p>
                      <a:pPr marL="111125" algn="l" rtl="0" eaLnBrk="0">
                        <a:lnSpc>
                          <a:spcPts val="1106"/>
                        </a:lnSpc>
                        <a:spcBef>
                          <a:spcPts val="299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械工程、机械电子工程等相关</a:t>
                      </a:r>
                      <a:endParaRPr lang="FangSong" altLang="FangSong" sz="900" dirty="0"/>
                    </a:p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809625" algn="l" rtl="0" eaLnBrk="0">
                        <a:lnSpc>
                          <a:spcPts val="1101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15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0002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5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0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07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621030" indent="-487680" algn="l" rtl="0" eaLnBrk="0">
                        <a:lnSpc>
                          <a:spcPct val="11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自动化、电气工程及其自动化</a:t>
                      </a: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00025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5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15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08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109854" algn="l" rtl="0" eaLnBrk="0">
                        <a:lnSpc>
                          <a:spcPts val="1110"/>
                        </a:lnSpc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计算机科学与技术、数据科学</a:t>
                      </a:r>
                      <a:endParaRPr lang="FangSong" altLang="FangSong" sz="900" dirty="0"/>
                    </a:p>
                    <a:p>
                      <a:pPr marL="114935" algn="l" rtl="0" eaLnBrk="0">
                        <a:lnSpc>
                          <a:spcPts val="1106"/>
                        </a:lnSpc>
                        <a:spcBef>
                          <a:spcPts val="282"/>
                        </a:spcBef>
                        <a:tabLst/>
                      </a:pP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与大数据技术、物联网工程等</a:t>
                      </a:r>
                      <a:endParaRPr lang="FangSong" altLang="FangSong" sz="900" dirty="0"/>
                    </a:p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682625" algn="l" rtl="0" eaLnBrk="0">
                        <a:lnSpc>
                          <a:spcPts val="1101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15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0002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5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0345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09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747394" indent="-623569" algn="l" rtl="0" eaLnBrk="0">
                        <a:lnSpc>
                          <a:spcPct val="11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电子信息工程、通信工程等相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6850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4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66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893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10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681990" indent="-570865" algn="l" rtl="0" eaLnBrk="0">
                        <a:lnSpc>
                          <a:spcPct val="116000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土木工程、能源与动力工程等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98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11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871219" indent="-760094" algn="l" rtl="0" eaLnBrk="0">
                        <a:lnSpc>
                          <a:spcPct val="11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财务管理、资产评估等相关专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615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871855" indent="-761365" algn="l" rtl="0" eaLnBrk="0">
                        <a:lnSpc>
                          <a:spcPct val="11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物流管理、安全工程等相关专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6839" algn="l" rtl="0" eaLnBrk="0">
                        <a:lnSpc>
                          <a:spcPts val="1113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兰州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4"/>
          <p:cNvSpPr/>
          <p:nvPr/>
        </p:nvSpPr>
        <p:spPr>
          <a:xfrm>
            <a:off x="728721" y="959489"/>
            <a:ext cx="6982459" cy="4978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446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4000"/>
              </a:lnSpc>
              <a:tabLst/>
            </a:pPr>
            <a:r>
              <a:rPr sz="1500" kern="0" spc="-30" dirty="0">
                <a:ln w="579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附件</a:t>
            </a:r>
            <a:r>
              <a:rPr sz="1500" kern="0" spc="-1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500" kern="0" spc="-30" dirty="0">
                <a:ln w="579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1：</a:t>
            </a:r>
            <a:endParaRPr lang="FangSong" altLang="FangSong" sz="1500" dirty="0"/>
          </a:p>
          <a:p>
            <a:pPr algn="r" rtl="0" eaLnBrk="0">
              <a:lnSpc>
                <a:spcPct val="94000"/>
              </a:lnSpc>
              <a:spcBef>
                <a:spcPts val="5"/>
              </a:spcBef>
              <a:tabLst/>
            </a:pPr>
            <a:r>
              <a:rPr sz="1800" kern="0" spc="-10" dirty="0">
                <a:ln w="653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甘肃烟草工业有限责任公司</a:t>
            </a:r>
            <a:r>
              <a:rPr sz="1800" kern="0" spc="-3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800" kern="0" spc="-10" dirty="0">
                <a:ln w="653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2024</a:t>
            </a:r>
            <a:r>
              <a:rPr sz="1800" kern="0" spc="-27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800" kern="0" spc="-20" dirty="0">
                <a:ln w="653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年招聘计划表</a:t>
            </a:r>
            <a:endParaRPr lang="FangSong" altLang="FangSong" sz="1800" dirty="0"/>
          </a:p>
        </p:txBody>
      </p:sp>
      <p:sp>
        <p:nvSpPr>
          <p:cNvPr id="6" name="textbox 6"/>
          <p:cNvSpPr/>
          <p:nvPr/>
        </p:nvSpPr>
        <p:spPr>
          <a:xfrm>
            <a:off x="5317274" y="6662572"/>
            <a:ext cx="69214" cy="1244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389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2000"/>
              </a:lnSpc>
              <a:tabLst/>
            </a:pPr>
            <a:r>
              <a:rPr sz="700" kern="0" spc="-20" dirty="0">
                <a:solidFill>
                  <a:srgbClr val="000000">
                    <a:alpha val="100000"/>
                  </a:srgbClr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lang="Times New Roman" altLang="Times New Roman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/>
          <p:cNvGraphicFramePr>
            <a:graphicFrameLocks noGrp="1"/>
          </p:cNvGraphicFramePr>
          <p:nvPr/>
        </p:nvGraphicFramePr>
        <p:xfrm>
          <a:off x="778763" y="972566"/>
          <a:ext cx="9111614" cy="2682240"/>
        </p:xfrm>
        <a:graphic>
          <a:graphicData uri="http://schemas.openxmlformats.org/drawingml/2006/table">
            <a:tbl>
              <a:tblPr/>
              <a:tblGrid>
                <a:gridCol w="553719"/>
                <a:gridCol w="1853564"/>
                <a:gridCol w="1461770"/>
                <a:gridCol w="609600"/>
                <a:gridCol w="911225"/>
                <a:gridCol w="450850"/>
                <a:gridCol w="1042669"/>
                <a:gridCol w="469265"/>
                <a:gridCol w="1758950"/>
              </a:tblGrid>
              <a:tr h="4483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5367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岗位</a:t>
                      </a:r>
                      <a:endParaRPr lang="FangSong" altLang="FangSong" sz="1200" dirty="0"/>
                    </a:p>
                    <a:p>
                      <a:pPr marL="137795" algn="l" rtl="0" eaLnBrk="0">
                        <a:lnSpc>
                          <a:spcPts val="1565"/>
                        </a:lnSpc>
                        <a:tabLst/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代码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403225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所学专业及方向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442594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学历要求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6382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毕业</a:t>
                      </a:r>
                      <a:endParaRPr lang="FangSong" altLang="FangSong" sz="1200" dirty="0"/>
                    </a:p>
                    <a:p>
                      <a:pPr marL="172720" algn="l" rtl="0" eaLnBrk="0">
                        <a:lnSpc>
                          <a:spcPts val="1565"/>
                        </a:lnSpc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时间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789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9704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岗位类别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85089" indent="-2540" algn="l" rtl="0" eaLnBrk="0">
                        <a:lnSpc>
                          <a:spcPct val="9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招聘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人数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226059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招聘单位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92710" indent="2540" algn="l" rtl="0" eaLnBrk="0">
                        <a:lnSpc>
                          <a:spcPct val="9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工作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地点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736600" algn="l" rtl="0" eaLnBrk="0">
                        <a:lnSpc>
                          <a:spcPct val="95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备注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13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621030" indent="-487680" algn="l" rtl="0" eaLnBrk="0">
                        <a:lnSpc>
                          <a:spcPct val="11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自动化、电气工程及其自动化</a:t>
                      </a: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6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38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11454" algn="l" rtl="0" eaLnBrk="0">
                        <a:lnSpc>
                          <a:spcPts val="1117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天水卷烟厂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5570" algn="l" rtl="0" eaLnBrk="0">
                        <a:lnSpc>
                          <a:spcPts val="1117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天水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76835" algn="l" rtl="0" eaLnBrk="0">
                        <a:lnSpc>
                          <a:spcPct val="127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应聘公司天水卷烟厂各岗位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人员录用后全部分配到天水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卷烟厂生产车间一线生产操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作岗位工作，待天水卷烟厂相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关部门岗位缺员时，按照公司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制度内部竞聘或选调。工作方</a:t>
                      </a: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式为两班运转。噪音、粉尘职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业禁忌症者或（疑似）职业病</a:t>
                      </a: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不符合招聘要求。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14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77800" indent="-67310" algn="l" rtl="0" eaLnBrk="0">
                        <a:lnSpc>
                          <a:spcPct val="116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软件工程、网络工程、数据科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学与大数据技术等相关专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30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30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30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8120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8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30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5570" algn="l" rtl="0" eaLnBrk="0">
                        <a:lnSpc>
                          <a:spcPts val="1117"/>
                        </a:lnSpc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天水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1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15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429894" indent="-306070" algn="l" rtl="0" eaLnBrk="0">
                        <a:lnSpc>
                          <a:spcPct val="11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电子信息工程、通信工程、人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工智能等相关专业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6850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4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5570" algn="l" rtl="0" eaLnBrk="0">
                        <a:lnSpc>
                          <a:spcPts val="1117"/>
                        </a:lnSpc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天水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28600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16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8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31165" algn="l" rtl="0" eaLnBrk="0">
                        <a:lnSpc>
                          <a:spcPts val="1110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会计学等相关专业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8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9545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大学本科及以上学历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8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2870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2024</a:t>
                      </a:r>
                      <a:r>
                        <a:rPr sz="9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8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53670" algn="l" rtl="0" eaLnBrk="0">
                        <a:lnSpc>
                          <a:spcPts val="1102"/>
                        </a:lnSpc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生产操作类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8754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8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5570" algn="l" rtl="0" eaLnBrk="0">
                        <a:lnSpc>
                          <a:spcPts val="1117"/>
                        </a:lnSpc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天水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58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11530" algn="l" rtl="0" eaLnBrk="0">
                        <a:lnSpc>
                          <a:spcPts val="1113"/>
                        </a:lnSpc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合计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9545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52</a:t>
                      </a:r>
                      <a:endParaRPr lang="FangSong" altLang="FangSong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10"/>
          <p:cNvSpPr/>
          <p:nvPr/>
        </p:nvSpPr>
        <p:spPr>
          <a:xfrm>
            <a:off x="5306301" y="6662572"/>
            <a:ext cx="80644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38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76000"/>
              </a:lnSpc>
              <a:tabLst/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lang="Times New Roman" altLang="Times New Roman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Microsoft® Word 2019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think</dc:creator>
  <dcterms:created xsi:type="dcterms:W3CDTF">2024-03-21T17:42:13Z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wqlLaW5nc29mdCBQREYgdG8gV1BTIDkw</vt:lpwstr>
  </property>
  <property fmtid="{D5CDD505-2E9C-101B-9397-08002B2CF9AE}" pid="3" name="Created">
    <vt:filetime>2024-03-27T10:56:57</vt:filetime>
  </property>
</Properties>
</file>